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10287000" cx="18288000"/>
  <p:notesSz cx="6858000" cy="9144000"/>
  <p:embeddedFontLst>
    <p:embeddedFont>
      <p:font typeface="Space Mono"/>
      <p:regular r:id="rId54"/>
      <p:bold r:id="rId55"/>
      <p:italic r:id="rId56"/>
      <p:boldItalic r:id="rId57"/>
    </p:embeddedFont>
    <p:embeddedFont>
      <p:font typeface="Average"/>
      <p:regular r:id="rId58"/>
    </p:embeddedFont>
    <p:embeddedFont>
      <p:font typeface="Oswa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">
          <p15:clr>
            <a:srgbClr val="A4A3A4"/>
          </p15:clr>
        </p15:guide>
        <p15:guide id="2" pos="576">
          <p15:clr>
            <a:srgbClr val="A4A3A4"/>
          </p15:clr>
        </p15:guide>
        <p15:guide id="3" pos="7488">
          <p15:clr>
            <a:srgbClr val="A4A3A4"/>
          </p15:clr>
        </p15:guide>
        <p15:guide id="4" orient="horz" pos="5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 orient="horz"/>
        <p:guide pos="576"/>
        <p:guide pos="7488"/>
        <p:guide pos="58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swa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SpaceMono-bold.fntdata"/><Relationship Id="rId10" Type="http://schemas.openxmlformats.org/officeDocument/2006/relationships/slide" Target="slides/slide5.xml"/><Relationship Id="rId54" Type="http://schemas.openxmlformats.org/officeDocument/2006/relationships/font" Target="fonts/SpaceMono-regular.fntdata"/><Relationship Id="rId13" Type="http://schemas.openxmlformats.org/officeDocument/2006/relationships/slide" Target="slides/slide8.xml"/><Relationship Id="rId57" Type="http://schemas.openxmlformats.org/officeDocument/2006/relationships/font" Target="fonts/SpaceMono-boldItalic.fntdata"/><Relationship Id="rId12" Type="http://schemas.openxmlformats.org/officeDocument/2006/relationships/slide" Target="slides/slide7.xml"/><Relationship Id="rId56" Type="http://schemas.openxmlformats.org/officeDocument/2006/relationships/font" Target="fonts/SpaceMono-italic.fntdata"/><Relationship Id="rId15" Type="http://schemas.openxmlformats.org/officeDocument/2006/relationships/slide" Target="slides/slide10.xml"/><Relationship Id="rId59" Type="http://schemas.openxmlformats.org/officeDocument/2006/relationships/font" Target="fonts/Oswald-regular.fntdata"/><Relationship Id="rId14" Type="http://schemas.openxmlformats.org/officeDocument/2006/relationships/slide" Target="slides/slide9.xml"/><Relationship Id="rId58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23075dd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23075dd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923075dd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3bb02e0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3bb02e0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773bb02e0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6c207dc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6c207dc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776c207dcf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6c207dc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6c207dc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776c207dcf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76c207dcf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76c207dcf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776c207dcf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6c207dc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76c207dc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776c207dcf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76c207dcf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76c207dcf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776c207dcf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4c5c755d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4c5c755d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c5c755d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4fe9b213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4fe9b213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84fe9b213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4fe9b213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4fe9b213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84fe9b213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82fa5d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82fa5d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7f82fa5d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4fe9b213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4fe9b213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84fe9b213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4c5c755d4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4c5c755d4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84c5c755d4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7a7e59a2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7a7e59a2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77a7e59a2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17f6c487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17f6c487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917f6c487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518c892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518c892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ab518c892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17f6c487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17f6c487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917f6c487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7a7e59a2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7a7e59a2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77a7e59a2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fe9b213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4fe9b213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4fe9b2130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7a7e59a21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7a7e59a2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77a7e59a21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7a7e59a2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7a7e59a2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77a7e59a2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4c5c755d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4c5c755d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84c5c755d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7a7e59a2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7a7e59a2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7a7e59a2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7a7e59a2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7a7e59a2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77a7e59a2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4c5c755d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4c5c755d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84c5c755d4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7a7e59a21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7a7e59a21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77a7e59a21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7a7e59a21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7a7e59a21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77a7e59a21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7a7e59a21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7a7e59a21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77a7e59a21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7a7e59a2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7a7e59a2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77a7e59a21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7a7e59a2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7a7e59a2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77a7e59a21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7a7e59a21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7a7e59a21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7a7e59a21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17f6c4876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17f6c4876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917f6c4876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768071e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768071e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7768071e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17f6c4876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17f6c4876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917f6c4876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7a7e59a2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7a7e59a2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77a7e59a21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b518c892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b518c892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ab518c892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b518c892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b518c892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ab518c892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17f6c487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17f6c487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917f6c487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17f6c4876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17f6c4876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917f6c4876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8acd340a9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8acd340a9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b8acd340a9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4c5c755d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4c5c755d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84c5c755d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49f99e94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49f99e94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7349f99e94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4c5c755d4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4c5c755d4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84c5c755d4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7a7e59a2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7a7e59a2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77a7e59a2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3bb02e0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3bb02e0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773bb02e0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6c207dc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6c207dc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776c207dcf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6c207dc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6c207dc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776c207dcf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8700557" y="5710754"/>
            <a:ext cx="887177" cy="211264"/>
            <a:chOff x="4137525" y="2915950"/>
            <a:chExt cx="869100" cy="207000"/>
          </a:xfrm>
        </p:grpSpPr>
        <p:sp>
          <p:nvSpPr>
            <p:cNvPr id="15" name="Google Shape;15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342515" y="1981600"/>
            <a:ext cx="15603000" cy="3460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42500" y="6349752"/>
            <a:ext cx="156030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623400" y="2510550"/>
            <a:ext cx="17041200" cy="378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623400" y="64568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342500" y="4282500"/>
            <a:ext cx="15704400" cy="1722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980500" y="1052700"/>
            <a:ext cx="124542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0059350" y="8991000"/>
            <a:ext cx="936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531000" y="2162800"/>
            <a:ext cx="8090400" cy="3420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531000" y="5690402"/>
            <a:ext cx="8090400" cy="2691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●"/>
              <a:defRPr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406400" lvl="1" marL="914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○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406400" lvl="2" marL="13716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■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406400" lvl="3" marL="18288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●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406400" lvl="4" marL="22860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○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406400" lvl="5" marL="27432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■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406400" lvl="6" marL="3200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●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406400" lvl="7" marL="36576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verage"/>
              <a:buChar char="○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406400" lvl="8" marL="41148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accent3"/>
              </a:buClr>
              <a:buSzPts val="2800"/>
              <a:buFont typeface="Average"/>
              <a:buChar char="■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orgs/WordPress/people" TargetMode="External"/><Relationship Id="rId4" Type="http://schemas.openxmlformats.org/officeDocument/2006/relationships/hyperlink" Target="https://github.com/WordPress/WordPress/graphs/contributors" TargetMode="External"/><Relationship Id="rId5" Type="http://schemas.openxmlformats.org/officeDocument/2006/relationships/hyperlink" Target="https://www.freenom.com" TargetMode="External"/><Relationship Id="rId6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mashingmagazine.com/2011/03/ten-things-every-wordpress-plugin-developer-should-know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otyvuotiatletai.lt/" TargetMode="External"/><Relationship Id="rId4" Type="http://schemas.openxmlformats.org/officeDocument/2006/relationships/hyperlink" Target="https://www.makalius.lt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vegibit.com/the-top-100-most-commonly-used-wordpress-functions/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wordpress.org/themes/basics/the-loop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eveloper.wordpress.org/themes/basics/template-files/#common-wordpress-template-files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10" Type="http://schemas.openxmlformats.org/officeDocument/2006/relationships/image" Target="../media/image46.png"/><Relationship Id="rId9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etbootstrap.com/docs/4.5/getting-started/introduction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loudways.com/blog/install-wordpress-on-linux/" TargetMode="External"/><Relationship Id="rId4" Type="http://schemas.openxmlformats.org/officeDocument/2006/relationships/hyperlink" Target="https://antzbusinesssolutions.com/tips/install-wordpress-windows-computer-using-ampps/" TargetMode="External"/><Relationship Id="rId5" Type="http://schemas.openxmlformats.org/officeDocument/2006/relationships/hyperlink" Target="https://themetry.com/local-wordpress-ampps/" TargetMode="External"/><Relationship Id="rId6" Type="http://schemas.openxmlformats.org/officeDocument/2006/relationships/hyperlink" Target="https://skillcrush.com/blog/install-wordpress-mac/" TargetMode="External"/><Relationship Id="rId7" Type="http://schemas.openxmlformats.org/officeDocument/2006/relationships/hyperlink" Target="https://hub.docker.com/_/wordpress" TargetMode="External"/><Relationship Id="rId8" Type="http://schemas.openxmlformats.org/officeDocument/2006/relationships/hyperlink" Target="https://support.hostinger.com/en/articles/3220304-how-to-install-wordpress-using-auto-install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localhost/ampps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/>
        </p:nvSpPr>
        <p:spPr>
          <a:xfrm>
            <a:off x="2466000" y="4183275"/>
            <a:ext cx="153465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lt-LT" sz="8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WP 1: Įvadas į WORDPRESS. Temos</a:t>
            </a:r>
            <a:endParaRPr b="1" sz="8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8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lt-LT" sz="40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Mindaugas Bernatavičius</a:t>
            </a:r>
            <a:endParaRPr b="1" sz="8000">
              <a:solidFill>
                <a:schemeClr val="lt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Duomenų bazė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39400" y="2304950"/>
            <a:ext cx="179415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Duomenų bazė taip pat sukuriame mysql serveryje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3162300"/>
            <a:ext cx="32004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Diegimas wordpress.com platformoje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875" y="3112150"/>
            <a:ext cx="13368950" cy="60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770725" y="2195200"/>
            <a:ext cx="13892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Išvaizda gali skirtis, nes wp svetainė keičia savo dizainą gan dažnai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50" y="749150"/>
            <a:ext cx="14854150" cy="90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38" y="776450"/>
            <a:ext cx="17821275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79" y="860354"/>
            <a:ext cx="17182298" cy="73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581500"/>
            <a:ext cx="17640300" cy="9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Apribojimai wordpress.com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Negalima instaliuoti plugins nemokamoje versijoje.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Pluginai yra svarbi WP dalis. Kiek svarbi? Tiek, kad kompanijos uždirba 10-timis tūkstančių iš pluginų. Egzistuoja plati </a:t>
            </a:r>
            <a:r>
              <a:rPr lang="lt-LT"/>
              <a:t>WP pluginų </a:t>
            </a:r>
            <a:r>
              <a:rPr lang="lt-LT"/>
              <a:t>ekosistema.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Administravimas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13" y="2154325"/>
            <a:ext cx="17338363" cy="79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Dashboard’as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Drag &amp; drop widgetai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Settingai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Content creation menu (posts, pages)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Post’ų kūrimas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Editoriai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instaliuojame classic editor kaip WP plugin, jei nepatinka Gutenbergas.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Kategorijos vs. tagai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kategorijos hierachiškos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tagai yra flat, twitteris / facebookas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Media biblioteka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supportinami ir video ir audio failai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Pages vs. Posts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page’ai - nechronologiški, nuolat egzistuojantys / rodomi (privacy policy, about, home/title page)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postai - chronologiški, </a:t>
            </a:r>
            <a:r>
              <a:rPr lang="lt-LT"/>
              <a:t>pasislepia kai yra naujesnių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Paskaitos planas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Klausimai ir pakartojimas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Turinys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Wordpress turinio valdymo sistema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Diegimas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Administravimas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Temų kūrimas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Funkcijos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Namų darbai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Settings area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Appearence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Users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Plugins ir plugin update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t.t….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0" y="5212950"/>
            <a:ext cx="18011775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Temų instaliavimas ir modifikavimas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2115075"/>
            <a:ext cx="15013798" cy="67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713" y="4622225"/>
            <a:ext cx="10467975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Additional CSS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25" y="2035450"/>
            <a:ext cx="9643149" cy="628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525" y="4725300"/>
            <a:ext cx="11923176" cy="52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Adding raw HTML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00" y="2310850"/>
            <a:ext cx="15047051" cy="67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800" y="4718798"/>
            <a:ext cx="9042300" cy="52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3 Perspektyvos / lygmenys</a:t>
            </a:r>
            <a:endParaRPr/>
          </a:p>
        </p:txBody>
      </p:sp>
      <p:sp>
        <p:nvSpPr>
          <p:cNvPr id="228" name="Google Shape;228;p36"/>
          <p:cNvSpPr txBox="1"/>
          <p:nvPr/>
        </p:nvSpPr>
        <p:spPr>
          <a:xfrm>
            <a:off x="884825" y="1975400"/>
            <a:ext cx="17041200" cy="8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WP naudojančio verslo žmogus / 0-linis lygis.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WP administratorius: 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mokėti spręsti visus intaliacijos problemas (domeno konfigūravimas, DNS, email)*,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suprasti visus pagrindinius wp nustatymus ir galimas customizacijas (tinkinimus),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mokėti instaliuoti temas bei pluginus, gebėti konsuktuoti tuo klausimu (žinoti temų ir pluginų ekosistemą)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žinoti populiariausius pluginus (ekomercijai, antispamui) ir juos išmanyti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mokėti modifikuoti temas (custom css, custom html, theme editor)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SEO (pluginai, konfigūravimas ir seo principai)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Greitaveikos optimizacija (mysql socket connection, mysql optimization (index), cache implementacijos / pluginai, asset compression ir pan.)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WP developer (themes, plugins, widgets):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Viską ką žino WP administratorius (nors nereikia taip giliai žinoti ekosistemos dalykų: plugins, themes)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Theme development (WP loop, file structure)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Plugin development 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Widget development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Žinoti publikavimo / platinimo (envato market, wp plugins) ir geriausių praktikų taikymo praktikas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Marketingo pagrindai (kaip parduoti savo temą/pluginą), jei dirbate mažoje grupelėje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WP core dev (OS contributor): </a:t>
            </a:r>
            <a:r>
              <a:rPr lang="lt-LT" sz="21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github.com/orgs/WordPress/people</a:t>
            </a: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| </a:t>
            </a:r>
            <a:r>
              <a:rPr lang="lt-LT" sz="21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github.com/WordPress/WordPress/graphs/contributors</a:t>
            </a: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Viską ką žino WP developer (nors nereikia taip giliai žinoti ekosistemos dalykų: plugins, themes)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WP development best practices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AutoNum type="arabicPeriod"/>
            </a:pPr>
            <a:r>
              <a:rPr lang="lt-LT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History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975025" y="9601200"/>
            <a:ext cx="12738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 Nemokami domenai: </a:t>
            </a:r>
            <a:r>
              <a:rPr lang="lt-LT" sz="26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https://www.freenom.com</a:t>
            </a:r>
            <a:r>
              <a:rPr lang="lt-LT" sz="2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2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8225" y="103250"/>
            <a:ext cx="5854025" cy="34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SK: Can you do X in WP?</a:t>
            </a:r>
            <a:endParaRPr/>
          </a:p>
        </p:txBody>
      </p:sp>
      <p:sp>
        <p:nvSpPr>
          <p:cNvPr id="237" name="Google Shape;237;p37"/>
          <p:cNvSpPr txBox="1"/>
          <p:nvPr/>
        </p:nvSpPr>
        <p:spPr>
          <a:xfrm>
            <a:off x="884825" y="2377925"/>
            <a:ext cx="13731000" cy="5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Almost always yes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only question is what is the easiest and most maintainable way (don’t change the source code, you will not be able to upgrade wp!)</a:t>
            </a:r>
            <a:r>
              <a:rPr lang="lt-LT">
                <a:latin typeface="Average"/>
                <a:ea typeface="Average"/>
                <a:cs typeface="Average"/>
                <a:sym typeface="Average"/>
              </a:rPr>
              <a:t>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WP failų struktūra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975" y="3591125"/>
            <a:ext cx="8225226" cy="65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/>
        </p:nvSpPr>
        <p:spPr>
          <a:xfrm>
            <a:off x="808525" y="2201775"/>
            <a:ext cx="16856100" cy="8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Prieš kuriant temas reikia pakalbėti apie WP failų struktūrą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Ištrynus šiuos failus ir duombazę, mūsų WP puslapio nebeliktų (kartais prireikia tą padaryti, kai wp ožiuojasi)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Bendriniai failai: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verage"/>
              <a:buChar char="-"/>
            </a:pPr>
            <a:r>
              <a:rPr lang="lt-LT" sz="3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wp-config.php</a:t>
            </a:r>
            <a:endParaRPr sz="3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318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verage"/>
              <a:buChar char="-"/>
            </a:pPr>
            <a:r>
              <a:rPr lang="lt-LT" sz="3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galime pakeisti db name</a:t>
            </a:r>
            <a:endParaRPr sz="3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318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verage"/>
              <a:buChar char="-"/>
            </a:pPr>
            <a:r>
              <a:rPr lang="lt-LT" sz="3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debug true / false</a:t>
            </a:r>
            <a:endParaRPr sz="3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Temų kūrimas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623400" y="2304950"/>
            <a:ext cx="12613800" cy="786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Procesas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Idėja - naršiau internete, man patiko išvaizda sveitainės. Nusprendžiau padaryti wp temą, kuri imituotų tą išvaizdą (qoura, baeildung, laracast)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Prototipo kūrimas → jo metu sukuriame mockupą, gal bandomąją versiją ne wordpress’o viduje (įrankiai: </a:t>
            </a:r>
            <a:r>
              <a:rPr i="1" lang="lt-LT"/>
              <a:t>axure, sketch, figma</a:t>
            </a:r>
            <a:r>
              <a:rPr lang="lt-LT"/>
              <a:t>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Temos kūrimas wordpress’o viduje → produktą, kurį pagamino atskirai nuo wordpress sudedame į wordpress pagal </a:t>
            </a:r>
            <a:r>
              <a:rPr lang="lt-LT">
                <a:solidFill>
                  <a:schemeClr val="accent5"/>
                </a:solidFill>
              </a:rPr>
              <a:t>wordpress template hierarchiją</a:t>
            </a:r>
            <a:r>
              <a:rPr lang="lt-LT"/>
              <a:t> (ją apžvelgsime vėliau).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WP Temų struktūra 3 failų tipai: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Page templeitai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Partialai - daliniai templeitai (“includai”)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Papildomi failai (lib.php, *.js)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125" y="6208475"/>
            <a:ext cx="7891449" cy="3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5250" y="96275"/>
            <a:ext cx="4995250" cy="37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550" y="96275"/>
            <a:ext cx="4577026" cy="30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WP Temos failai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Page templeitai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Apibrėžia kokie elementai egizistuos ir kaip bus išdėstyti visoje aplikacijoje (localhost/wp/cats)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Partialai - daliniai templeitai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Perpanaudojami failai kituose page templeituose.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Papildomi failai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Apibrėžia papildomą funkcionalumą (js), stilius ir pan.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150" y="5987725"/>
            <a:ext cx="969645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Kuriame pirmąją temą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623400" y="2304950"/>
            <a:ext cx="82101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Žingsniai: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Įjungiame WP_DEBUG 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Daugiau apie debuginimą: </a:t>
            </a:r>
            <a:r>
              <a:rPr lang="lt-LT" u="sng">
                <a:solidFill>
                  <a:schemeClr val="hlink"/>
                </a:solidFill>
                <a:hlinkClick r:id="rId3"/>
              </a:rPr>
              <a:t>Link</a:t>
            </a:r>
            <a:r>
              <a:rPr lang="lt-LT"/>
              <a:t> 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Debug log failo patiems sukurti nereikia: </a:t>
            </a:r>
            <a:r>
              <a:rPr lang="lt-LT"/>
              <a:t>wp-content/debug.log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Einame į wp-content → themes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Kuriame naują folderį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Kuriame du privalomus failus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index.php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style.css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2350" y="5397425"/>
            <a:ext cx="8368995" cy="2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7600" y="8336650"/>
            <a:ext cx="8369000" cy="167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9117600" y="890050"/>
            <a:ext cx="86763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// Turns WordPress debugging on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define('WP_DEBUG', true);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// Tells WordPress to log everything to the /wp-content/debug.log file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define('WP_DEBUG_LOG', true);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// Doesn’t force the PHP 'display_errors' variable to be on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define('WP_DEBUG_DISPLAY', false);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// Hides errors from being displayed on-screen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@ini_set('display_errors', 0);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Wordpress turinio valdymo sistema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23400" y="1923950"/>
            <a:ext cx="17041200" cy="8146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TVS / CMS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Wordpress turinio vadymo sistema yra be abejonės populiariausia tokio pobūdžio sistema pasaulyje. Kai kuriais skaičiavimais trečdalis (ar daugiau) visų pasaulio svetainių yra varomos wordpress.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SMB naudoja.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WP parašytas su PHP.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Wordpress istorija prasideda 2003 metais, kai WP atsirado kaip atšaka b2/cafelog bloginimo sistemos dėl nepasitenkinimo funkcionalumų atsiradimo greičiu. Jis buvo sukurtas 18-mečio Matt Mullenweg. Prie jo iškart prsijungė daugiau developerių.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Pavyzdžiai svetainių: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 u="sng">
                <a:solidFill>
                  <a:schemeClr val="hlink"/>
                </a:solidFill>
                <a:hlinkClick r:id="rId3"/>
              </a:rPr>
              <a:t>https://motyvuotiatletai.lt/</a:t>
            </a:r>
            <a:r>
              <a:rPr lang="lt-LT"/>
              <a:t>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 u="sng">
                <a:solidFill>
                  <a:schemeClr val="hlink"/>
                </a:solidFill>
                <a:hlinkClick r:id="rId4"/>
              </a:rPr>
              <a:t>https://www.makalius.lt/</a:t>
            </a:r>
            <a:r>
              <a:rPr lang="lt-LT"/>
              <a:t>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blog.mindaugas.cf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Failų turinys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623400" y="2035450"/>
            <a:ext cx="7491600" cy="7699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style.css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/*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Theme Name: Test Theme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Author: Mindaugas Bernatavičius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Description: Mindaugas' Custom Theme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*/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index.php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&lt;?php get_header(); ?&gt;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&lt;div class="main-container"&gt;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&lt;h1&gt;&lt;?php echo get_the_title(); ?&gt;&lt;/h1&gt;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&lt;main class="main-content"&gt;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&lt;p&gt;Some text&lt;/p&gt;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&lt;/main&gt;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&lt;/div&gt;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&lt;?php get_footer(); ?&gt;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175" y="6100225"/>
            <a:ext cx="9504900" cy="3450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/>
          <p:nvPr/>
        </p:nvSpPr>
        <p:spPr>
          <a:xfrm>
            <a:off x="8159700" y="2590375"/>
            <a:ext cx="9504900" cy="3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Screenshot.png - galime įdėti šį failą, kad būtų matomas temos pristatyme. Kaip suprantate jis gali būti, gan svarbus nes kai kurie vartotojai susidaro pirmą įspūdį apie mūsų temą iš šio failo.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175" y="490200"/>
            <a:ext cx="7491624" cy="19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Temos pristatymas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88" y="2548438"/>
            <a:ext cx="16506825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Funkcijos</a:t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Panaudojome tokias funkcijas (tai visas failo turinys index.php):</a:t>
            </a:r>
            <a:endParaRPr/>
          </a:p>
          <a:p>
            <a:pPr indent="457200" lvl="0" marL="45720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get_header();</a:t>
            </a:r>
            <a:endParaRPr sz="2100">
              <a:solidFill>
                <a:schemeClr val="accent5"/>
              </a:solidFill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get_footer();</a:t>
            </a:r>
            <a:endParaRPr sz="2100">
              <a:solidFill>
                <a:schemeClr val="accent5"/>
              </a:solidFill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get_the_title();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… jų yra galybė. Tai vidinės WP funkcijos naudojamos pasiekti tam tikrus WP viduje saugomus objektus iš kurios norime kodo vietos. Wordpress API.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Pažvelkime į sąrašą dažniausiai naudojamų funkcijų: </a:t>
            </a:r>
            <a:r>
              <a:rPr lang="lt-LT" u="sng">
                <a:solidFill>
                  <a:schemeClr val="hlink"/>
                </a:solidFill>
                <a:hlinkClick r:id="rId3"/>
              </a:rPr>
              <a:t>https://vegibit.com/the-top-100-most-commonly-used-wordpress-functions/</a:t>
            </a:r>
            <a:r>
              <a:rPr lang="lt-LT"/>
              <a:t>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Įdėję bei panaršę po svetainę galime pamatyti ir debug logus:</a:t>
            </a:r>
            <a:endParaRPr/>
          </a:p>
          <a:p>
            <a:pPr indent="0" lvl="0" marL="45720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25" y="8172025"/>
            <a:ext cx="6828900" cy="18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Vaizdas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6" y="2304950"/>
            <a:ext cx="14286125" cy="66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WP Loop</a:t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623400" y="2304950"/>
            <a:ext cx="167205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WP Loop tai mechanizmas pasiekti WP resursams (post’ams, komentarams ir t.t.) temos viduje. Jei tai skamba abstrakčiai, tai pamačius pavyzdį bus daug aiškiau.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Tai yra specialiai WP developerių sukurta sintaktinių išraiškų aibė, kurią galime panaudoti savo temos funkcionalumui išpildyti.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Daugiau: </a:t>
            </a:r>
            <a:r>
              <a:rPr lang="lt-LT" u="sng">
                <a:solidFill>
                  <a:schemeClr val="hlink"/>
                </a:solidFill>
                <a:hlinkClick r:id="rId3"/>
              </a:rPr>
              <a:t>https://developer.wordpress.org/themes/basics/the-loop/</a:t>
            </a:r>
            <a:r>
              <a:rPr lang="lt-LT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WP loop kodas</a:t>
            </a:r>
            <a:endParaRPr/>
          </a:p>
        </p:txBody>
      </p:sp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623400" y="2304950"/>
            <a:ext cx="17041200" cy="7631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&lt;?php get_header(); ?&gt;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&lt;div class="main-container"&gt;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&lt;main class="main-content"&gt;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</a:t>
            </a:r>
            <a:r>
              <a:rPr b="1" lang="lt-LT" sz="2100">
                <a:solidFill>
                  <a:schemeClr val="accent5"/>
                </a:solidFill>
              </a:rPr>
              <a:t>&lt;?php</a:t>
            </a:r>
            <a:r>
              <a:rPr lang="lt-LT" sz="2100">
                <a:solidFill>
                  <a:schemeClr val="accent5"/>
                </a:solidFill>
              </a:rPr>
              <a:t> 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if(have_posts()):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while(have_posts()):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    the_post(); </a:t>
            </a:r>
            <a:r>
              <a:rPr b="1" lang="lt-LT" sz="2100">
                <a:solidFill>
                  <a:schemeClr val="accent5"/>
                </a:solidFill>
              </a:rPr>
              <a:t>?&gt;</a:t>
            </a:r>
            <a:endParaRPr b="1"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        &lt;h1&gt;&lt;?php the_title(); ?&gt;&lt;/h1&gt;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        &lt;?php the_content(); ?&gt;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&lt;?php endwhile;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else: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print("&lt;pre&gt;404 No such page buddy!&lt;/pre&gt;");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endif;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?&gt;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&lt;/main&gt;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&lt;/div&gt;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&lt;?php get_footer(); ?&gt;</a:t>
            </a:r>
            <a:endParaRPr sz="1050">
              <a:solidFill>
                <a:srgbClr val="777777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Vaizdas panaudojus WP loop mechanizmus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25" y="2127750"/>
            <a:ext cx="11843500" cy="77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Pridedame header ir footer</a:t>
            </a:r>
            <a:endParaRPr/>
          </a:p>
        </p:txBody>
      </p:sp>
      <p:sp>
        <p:nvSpPr>
          <p:cNvPr id="333" name="Google Shape;333;p49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Keisti index.php nereikia, get_footer / header callsai toliau lieka.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Kodas: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&lt;br&gt;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&lt;h1 id="header"&gt;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&lt;a href="&lt;?php bloginfo('url'); ?&gt;"&gt;&lt;?php bloginfo('name'); ?&gt;&lt;/a&gt;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&lt;/h1&gt;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&lt;hr&gt;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&lt;h1 id="footer"&gt;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&lt;hr&gt;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&lt;p&gt;2020 &amp;#169;&lt;/p&gt;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&lt;/h1&gt;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&lt;?php wp_footer() ?&gt;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WP templeito parinkimo logika - templat</a:t>
            </a:r>
            <a:r>
              <a:rPr lang="lt-LT"/>
              <a:t>e hierachij</a:t>
            </a:r>
            <a:r>
              <a:rPr lang="lt-LT"/>
              <a:t>a</a:t>
            </a:r>
            <a:endParaRPr/>
          </a:p>
        </p:txBody>
      </p:sp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133800" y="2304950"/>
            <a:ext cx="6129000" cy="7248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lang="lt-LT" sz="3400"/>
              <a:t>Jei reiktų sukurti visų autorių informacijos puslapį mūsų temoje, koks tai būtų failas? Į tai atsako templeitų hierarchija.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lang="lt-LT" sz="3400"/>
              <a:t>Temos template failai: </a:t>
            </a:r>
            <a:r>
              <a:rPr lang="lt-LT" sz="3400" u="sng">
                <a:solidFill>
                  <a:schemeClr val="hlink"/>
                </a:solidFill>
                <a:hlinkClick r:id="rId3"/>
              </a:rPr>
              <a:t>https://developer.wordpress.org/themes/basics/template-files/#common-wordpress-template-files</a:t>
            </a:r>
            <a:r>
              <a:rPr lang="lt-LT" sz="3400"/>
              <a:t> </a:t>
            </a:r>
            <a:endParaRPr sz="3400"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475" y="3293249"/>
            <a:ext cx="10848174" cy="6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812" y="2103100"/>
            <a:ext cx="7411524" cy="2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275" y="6653225"/>
            <a:ext cx="5923575" cy="17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Pridedame home page</a:t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623400" y="1981375"/>
            <a:ext cx="17041200" cy="7156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Pridėkime </a:t>
            </a:r>
            <a:r>
              <a:rPr lang="lt-LT">
                <a:solidFill>
                  <a:schemeClr val="accent5"/>
                </a:solidFill>
              </a:rPr>
              <a:t>single.php</a:t>
            </a:r>
            <a:r>
              <a:rPr lang="lt-LT"/>
              <a:t> - jis bus rodomas nuėjus tiesiai į vieną iš postų. </a:t>
            </a:r>
            <a:r>
              <a:rPr lang="lt-LT"/>
              <a:t>Kodas:</a:t>
            </a:r>
            <a:endParaRPr/>
          </a:p>
          <a:p>
            <a:pPr indent="0" lvl="0" marL="457200" rtl="0" algn="l">
              <a:lnSpc>
                <a:spcPct val="135714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&lt;?php if(have_posts()):</a:t>
            </a:r>
            <a:endParaRPr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while(have_posts()):</a:t>
            </a:r>
            <a:endParaRPr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the_post(); ?&gt;</a:t>
            </a:r>
            <a:endParaRPr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&lt;h1&gt;&lt;?php the_title(); ?&gt;&lt;/h1&gt;</a:t>
            </a:r>
            <a:endParaRPr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        &lt;?php the_content(); ?&gt;</a:t>
            </a:r>
            <a:endParaRPr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    &lt;?php endwhile;</a:t>
            </a:r>
            <a:endParaRPr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    endif; ?&gt;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Pridėkime </a:t>
            </a:r>
            <a:r>
              <a:rPr lang="lt-LT">
                <a:solidFill>
                  <a:schemeClr val="accent5"/>
                </a:solidFill>
              </a:rPr>
              <a:t>front-page.php</a:t>
            </a:r>
            <a:r>
              <a:rPr lang="lt-LT"/>
              <a:t> (jis rodomas vietoje home.php, jei WP sukonfigūruotas rodyti statinį puslapį kaip homepage arba tiesiog temoje nėra home.php. Home.php nenorime naudoti dėl to, kad jis naudojamas konvenciškai visiems recent postams). Kodas:</a:t>
            </a:r>
            <a:endParaRPr/>
          </a:p>
          <a:p>
            <a:pPr indent="0" lvl="0" marL="45720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&lt;h1&gt;Front page&lt;/h1&gt;</a:t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375" y="239250"/>
            <a:ext cx="6096274" cy="19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Paieškų statistika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75" y="2230100"/>
            <a:ext cx="15609799" cy="76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WP templeito parinkimo logika - template hierachija</a:t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782750" y="2304950"/>
            <a:ext cx="4857000" cy="7248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t/>
            </a:r>
            <a:endParaRPr sz="3400"/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525" y="6098951"/>
            <a:ext cx="8327700" cy="33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0" y="2175850"/>
            <a:ext cx="5555200" cy="17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75" y="4076700"/>
            <a:ext cx="3674075" cy="18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800" y="2191350"/>
            <a:ext cx="8832610" cy="17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275" y="4084450"/>
            <a:ext cx="6455358" cy="18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62801" y="4098205"/>
            <a:ext cx="6459171" cy="18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00" y="6098950"/>
            <a:ext cx="5706173" cy="11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1973" y="6118700"/>
            <a:ext cx="2635152" cy="354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Pridedame paveikslėlius</a:t>
            </a:r>
            <a:endParaRPr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Paveikslėliai dedami į images/ direktoriją temos viduje.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Templeitizuojame: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100">
                <a:solidFill>
                  <a:schemeClr val="accent5"/>
                </a:solidFill>
              </a:rPr>
              <a:t>&lt;img src="&lt;?php bloginfo('template_url'); ?&gt;/images/pavadinimas.jpg"&gt;</a:t>
            </a:r>
            <a:endParaRPr sz="2100">
              <a:solidFill>
                <a:schemeClr val="accent5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Tą pačią funkciją </a:t>
            </a:r>
            <a:r>
              <a:rPr lang="lt-LT"/>
              <a:t>bloginfo('template_url'); galime naudoti ir stiliams pasiekti bei kitiems resursams.</a:t>
            </a:r>
            <a:endParaRPr sz="2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Pridedame bootstrap</a:t>
            </a:r>
            <a:endParaRPr/>
          </a:p>
        </p:txBody>
      </p:sp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623400" y="2304950"/>
            <a:ext cx="173580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Prijungti CSS frameworką prie WP temos developmento galima daugybe būdų.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Naudoti NMP su webpack is SCSS ir pan.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Galime tiesiog turėti Bootstrap </a:t>
            </a:r>
            <a:r>
              <a:rPr lang="lt-LT"/>
              <a:t>/ Materialize</a:t>
            </a:r>
            <a:r>
              <a:rPr lang="lt-LT"/>
              <a:t> statiškai parsiųstą (kaip daro “simple dark” tema).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Arba paprasčiausia tiesiog naudoti Bootstrap / Materialize CDN opciją.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Ir aišku tas pats galioja žemesnio lygio Tailwind ir PureCSS bibliotekoms.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Pridedame bootstrap CDN: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 u="sng">
                <a:solidFill>
                  <a:schemeClr val="hlink"/>
                </a:solidFill>
                <a:hlinkClick r:id="rId3"/>
              </a:rPr>
              <a:t>https://getbootstrap.com/docs/4.5/getting-started/introduction/</a:t>
            </a:r>
            <a:r>
              <a:rPr lang="lt-LT"/>
              <a:t>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header.php dedame bootstrap.min.css link.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footer.php dedame js linkus.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Pridedame bootstrap</a:t>
            </a:r>
            <a:endParaRPr/>
          </a:p>
        </p:txBody>
      </p:sp>
      <p:sp>
        <p:nvSpPr>
          <p:cNvPr id="387" name="Google Shape;387;p55"/>
          <p:cNvSpPr txBox="1"/>
          <p:nvPr>
            <p:ph idx="1" type="body"/>
          </p:nvPr>
        </p:nvSpPr>
        <p:spPr>
          <a:xfrm>
            <a:off x="623400" y="2304950"/>
            <a:ext cx="173580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Bootstrap index.php: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&lt;?php get_header(); ?&gt;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&lt;div class="container"&gt;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&lt;main class="main-content"&gt;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&lt;?php 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if(have_posts()):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while(have_posts()):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    the_post(); ?&gt;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        &lt;br&gt;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        &lt;div class="card"&gt;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            &lt;div class="card-header"&gt;&lt;h1&gt;&lt;?php the_title(); ?&gt;&lt;/h1&gt;&lt;/div&gt;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            &lt;div class="card-body"&gt;&lt;?php the_content(); ?&gt;&lt;/div&gt;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        &lt;/div&gt;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    &lt;?php endwhile;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    endif;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    ?&gt;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    &lt;/main&gt;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&lt;/div&gt;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accent5"/>
                </a:solidFill>
              </a:rPr>
              <a:t>&lt;?php get_footer(); ?&gt;</a:t>
            </a:r>
            <a:endParaRPr sz="950">
              <a:solidFill>
                <a:srgbClr val="777777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SK: Making money out of themes?</a:t>
            </a:r>
            <a:endParaRPr/>
          </a:p>
        </p:txBody>
      </p:sp>
      <p:sp>
        <p:nvSpPr>
          <p:cNvPr id="394" name="Google Shape;394;p56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Ar realistiška uždirbti iš temų darymo? Konkurencija nemaža.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Turime tokius būdus uždirbti, variantai: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Pardavinėti temas envato / wordpress.org marketuose.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Pasigaminti kelias temas ir turėti jas portfolio - jei pretenduotumėte į wp developer poziciją, toks portfolio būtų naudingas.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Klientų susiradimas savo temas marketinant FB.</a:t>
            </a:r>
            <a:endParaRPr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775" y="4839850"/>
            <a:ext cx="8243475" cy="52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Temų kūrimo mokymosi žingsniai</a:t>
            </a:r>
            <a:endParaRPr/>
          </a:p>
        </p:txBody>
      </p:sp>
      <p:sp>
        <p:nvSpPr>
          <p:cNvPr id="402" name="Google Shape;402;p57"/>
          <p:cNvSpPr txBox="1"/>
          <p:nvPr>
            <p:ph idx="1" type="body"/>
          </p:nvPr>
        </p:nvSpPr>
        <p:spPr>
          <a:xfrm>
            <a:off x="623400" y="2035450"/>
            <a:ext cx="17332500" cy="710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0: </a:t>
            </a:r>
            <a:r>
              <a:rPr lang="lt-LT" sz="3300"/>
              <a:t>Reikia mokėti sukurti paprastą temą (index.php + style.css + header.php + footer.php). Tai ką darėme šioje paskaitoje.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0: Gerai susipažinti su wp loop ir funkcijomis, panaudoti jas kuriant kelias paprastas temas.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1: Sukurti temą su visais reikalingais puslapiais, pagal tempalte hierarchy: 404.php, tag.php, category.php ir pan. Pridėti stilių ( raw CSS / SASS ).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2: Suvokus visų reikalingų puslapių paskirtį wordpres’e, galime pridėti stilius savo temai. Galime naudoti bootstrap, tailwind ar kitus css frameworkus. Samdyti dizainerius ir pan. Integruoti widgetus, pluginus su tema.</a:t>
            </a:r>
            <a:endParaRPr sz="3300"/>
          </a:p>
        </p:txBody>
      </p:sp>
      <p:pic>
        <p:nvPicPr>
          <p:cNvPr id="403" name="Google Shape;4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100" y="6206925"/>
            <a:ext cx="9951550" cy="39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SK: wordpress security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623400" y="2304950"/>
            <a:ext cx="17332500" cy="740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Disabliname ko nereikia (API)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Pakeisti defaultus (pvz: wp-admin url)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Naudoti saugius prisijungimus ir kt. standartinius saugumo principus</a:t>
            </a:r>
            <a:endParaRPr sz="3300"/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PoLP, autorizacija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Nuolat atnaujiname versiją pluginų / temos bei wp core. Ir paties PHP!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Naudojame saugumo pluginus (kaip perf. plugingai yra taip ir sec. pvz: Sucuri)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Galime naudoti cloudflare web application firewall (WAF)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Cookie security - secure, httponly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TLS security (v1.3, nepalaikote v1.1)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Headeriuose nenutekinti informacijos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Nenutekinti info per error page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-"/>
            </a:pPr>
            <a:r>
              <a:rPr lang="lt-LT" sz="3300"/>
              <a:t>WP linkus pasišalinti</a:t>
            </a:r>
            <a:endParaRPr sz="3300"/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935" y="6596825"/>
            <a:ext cx="9507174" cy="24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Sprinto VI praktinis darbas</a:t>
            </a:r>
            <a:endParaRPr/>
          </a:p>
        </p:txBody>
      </p:sp>
      <p:sp>
        <p:nvSpPr>
          <p:cNvPr id="418" name="Google Shape;418;p59"/>
          <p:cNvSpPr txBox="1"/>
          <p:nvPr>
            <p:ph idx="1" type="body"/>
          </p:nvPr>
        </p:nvSpPr>
        <p:spPr>
          <a:xfrm>
            <a:off x="623400" y="1858700"/>
            <a:ext cx="17041200" cy="828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Reikalavimai: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Sukurti įmonės internetinį tinklapį naudojant wordpress turinio valdymo sistemą.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Jei naudojate wordpress.com hostingą: turite sukurti atskirą vartotoją dėstytojui.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Jei naudosite localhost: turite panaudoti bent vieną pluginą (elementor, wp forms ar pan).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Kaip darbą pristatyti? 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Jei naudosite localhost: Atsiųsti screenshotus / </a:t>
            </a:r>
            <a:r>
              <a:rPr lang="lt-LT"/>
              <a:t>video / gif’ą</a:t>
            </a:r>
            <a:r>
              <a:rPr lang="lt-LT"/>
              <a:t> su admino (bent 2 screenshotai) ir vartotojo langais (bent 2 </a:t>
            </a:r>
            <a:r>
              <a:rPr lang="lt-LT"/>
              <a:t>screenshotai)</a:t>
            </a:r>
            <a:r>
              <a:rPr lang="lt-LT"/>
              <a:t>: kuriame browsinate ir rodote kaip veikia jūsų svetainė. Turėtų matytis, kažkas kar yra unikalu jūsų svetainei (t.y. pavadinimas ar sukurtas postas ir pan.).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Jei darote su wordpress.com: turit atsiųsti linką dėstytojui dedikuoto vartotojo prisijungimais.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Įkvėpimui - apie ką kurti svetainę: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Artėjantys sporto įvykiai, čempionatai, seimo rinkimai, koncertai.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Apie gyvūnus svetainė (supažindina su populiariausiomis kačių rūšimis).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Paslaugų tiekimas (gali būti išgalvotas, tarkim: tiekiame branduolinio sprogimo likvidavimo paslaugas).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Maisto receptai.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Patarimai kaip sulieknėti / sportuoti / gyventi sveikiau.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Ir pan. ir t.t.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623400" y="2304950"/>
            <a:ext cx="175254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Pasibaigti prėjusio sprinto praktinį darbą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Pradėti naujo sprinto praktinį darbą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Pasileisti skaidrių kodą, kuris leis išbandyti is geriau suprasti custom themes kūrimo žingsnius.</a:t>
            </a:r>
            <a:endParaRPr/>
          </a:p>
        </p:txBody>
      </p:sp>
      <p:sp>
        <p:nvSpPr>
          <p:cNvPr id="425" name="Google Shape;425;p6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Namų darbai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Diegimas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39400" y="2304950"/>
            <a:ext cx="17941500" cy="5451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Yra įvairių būdų įrašyti wordpress serveryje (ar savo kompiuteryje):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Linux serveryje (manual): </a:t>
            </a:r>
            <a:r>
              <a:rPr lang="lt-LT" u="sng">
                <a:solidFill>
                  <a:schemeClr val="hlink"/>
                </a:solidFill>
                <a:hlinkClick r:id="rId3"/>
              </a:rPr>
              <a:t>Link</a:t>
            </a:r>
            <a:r>
              <a:rPr lang="lt-LT"/>
              <a:t>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i="1" lang="lt-LT"/>
              <a:t>Windows/Linux su Ampps </a:t>
            </a:r>
            <a:r>
              <a:rPr i="1" lang="lt-LT"/>
              <a:t>(manual)</a:t>
            </a:r>
            <a:r>
              <a:rPr i="1" lang="lt-LT"/>
              <a:t>: </a:t>
            </a:r>
            <a:r>
              <a:rPr i="1" lang="lt-LT" u="sng">
                <a:solidFill>
                  <a:schemeClr val="hlink"/>
                </a:solidFill>
                <a:hlinkClick r:id="rId4"/>
              </a:rPr>
              <a:t>Link</a:t>
            </a:r>
            <a:r>
              <a:rPr i="1" lang="lt-LT"/>
              <a:t> </a:t>
            </a:r>
            <a:endParaRPr i="1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Mac </a:t>
            </a:r>
            <a:r>
              <a:rPr lang="lt-LT"/>
              <a:t>su Ampps (manual)</a:t>
            </a:r>
            <a:r>
              <a:rPr lang="lt-LT"/>
              <a:t>: </a:t>
            </a:r>
            <a:r>
              <a:rPr lang="lt-LT" u="sng">
                <a:solidFill>
                  <a:schemeClr val="hlink"/>
                </a:solidFill>
                <a:hlinkClick r:id="rId5"/>
              </a:rPr>
              <a:t>Link</a:t>
            </a:r>
            <a:r>
              <a:rPr lang="lt-LT"/>
              <a:t>  arba MAMP: </a:t>
            </a:r>
            <a:r>
              <a:rPr lang="lt-LT" u="sng">
                <a:solidFill>
                  <a:schemeClr val="hlink"/>
                </a:solidFill>
                <a:hlinkClick r:id="rId6"/>
              </a:rPr>
              <a:t>https://skillcrush.com/blog/install-wordpress-mac/</a:t>
            </a:r>
            <a:r>
              <a:rPr lang="lt-LT"/>
              <a:t>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Docker: </a:t>
            </a:r>
            <a:r>
              <a:rPr lang="lt-LT" u="sng">
                <a:solidFill>
                  <a:schemeClr val="hlink"/>
                </a:solidFill>
                <a:hlinkClick r:id="rId7"/>
              </a:rPr>
              <a:t>https://hub.docker.com/_/wordpress</a:t>
            </a:r>
            <a:r>
              <a:rPr lang="lt-LT"/>
              <a:t>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i="1" lang="lt-LT"/>
              <a:t>wordpress.com servisas (automated) → nieko nereikia pas save instaliuoti. Hosted bloging platforma.</a:t>
            </a:r>
            <a:endParaRPr i="1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lt-LT"/>
              <a:t>… arba hostingas duos savo administracinę panelę (hostinger, hostpapa ir t.t.)</a:t>
            </a:r>
            <a:r>
              <a:rPr lang="lt-LT"/>
              <a:t>(automated)</a:t>
            </a:r>
            <a:r>
              <a:rPr lang="lt-LT"/>
              <a:t>. Pvz: </a:t>
            </a:r>
            <a:r>
              <a:rPr lang="lt-LT" u="sng">
                <a:solidFill>
                  <a:schemeClr val="hlink"/>
                </a:solidFill>
                <a:hlinkClick r:id="rId8"/>
              </a:rPr>
              <a:t>Link</a:t>
            </a:r>
            <a:r>
              <a:rPr lang="lt-LT"/>
              <a:t>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Nevisos tinka mums, rekom. wordpress.com arba su AMPPS, kitos “4 completeness”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Diegimas su Ampps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lt-LT"/>
              <a:t>Nueiti į: </a:t>
            </a:r>
            <a:r>
              <a:rPr lang="lt-LT" u="sng">
                <a:solidFill>
                  <a:schemeClr val="hlink"/>
                </a:solidFill>
                <a:hlinkClick r:id="rId3"/>
              </a:rPr>
              <a:t>http://localhost/ampps</a:t>
            </a:r>
            <a:r>
              <a:rPr lang="lt-LT"/>
              <a:t> , sekti instrukcija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375" y="3106325"/>
            <a:ext cx="12402376" cy="70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/>
              <a:t>Diegimas su Ampps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50" y="2035450"/>
            <a:ext cx="15590624" cy="7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25" y="914650"/>
            <a:ext cx="17293524" cy="66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79250" y="7919550"/>
            <a:ext cx="160914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Nepamirškite savo wp admin username ir password (admin : admin)!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/wp-admin</a:t>
            </a: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pagal nutylėjimą vienodas visuoses WP svetainėse. 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verage"/>
              <a:buChar char="-"/>
            </a:pPr>
            <a:r>
              <a:rPr lang="lt-LT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Tai turi saugumo implikacijų.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773" y="5547475"/>
            <a:ext cx="11723575" cy="25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275175"/>
            <a:ext cx="12324099" cy="546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075" y="4139725"/>
            <a:ext cx="11548950" cy="52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